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74" r:id="rId4"/>
    <p:sldId id="258" r:id="rId5"/>
    <p:sldId id="259" r:id="rId6"/>
    <p:sldId id="273" r:id="rId7"/>
    <p:sldId id="275" r:id="rId8"/>
    <p:sldId id="279" r:id="rId9"/>
    <p:sldId id="276" r:id="rId10"/>
    <p:sldId id="261" r:id="rId11"/>
    <p:sldId id="262" r:id="rId12"/>
    <p:sldId id="277" r:id="rId13"/>
    <p:sldId id="278" r:id="rId14"/>
    <p:sldId id="263" r:id="rId15"/>
    <p:sldId id="265" r:id="rId16"/>
    <p:sldId id="266" r:id="rId17"/>
    <p:sldId id="268" r:id="rId18"/>
    <p:sldId id="28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92" autoAdjust="0"/>
  </p:normalViewPr>
  <p:slideViewPr>
    <p:cSldViewPr snapToGrid="0">
      <p:cViewPr>
        <p:scale>
          <a:sx n="100" d="100"/>
          <a:sy n="100" d="100"/>
        </p:scale>
        <p:origin x="1380" y="448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F096AA-C5EE-410A-9F0A-15D7634320B8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0D8BDD-E105-4D23-91C7-10601829F22D}">
      <dgm:prSet phldrT="[Text]" custT="1"/>
      <dgm:spPr/>
      <dgm:t>
        <a:bodyPr/>
        <a:lstStyle/>
        <a:p>
          <a:r>
            <a:rPr lang="en-GB" sz="1000" dirty="0">
              <a:solidFill>
                <a:schemeClr val="bg1"/>
              </a:solidFill>
            </a:rPr>
            <a:t>Nodule Detection, Segmentation, and 3D Reconstruction</a:t>
          </a:r>
          <a:endParaRPr lang="en-US" sz="1000" dirty="0">
            <a:solidFill>
              <a:schemeClr val="bg1"/>
            </a:solidFill>
          </a:endParaRPr>
        </a:p>
      </dgm:t>
    </dgm:pt>
    <dgm:pt modelId="{C850031E-19AA-464A-9AEF-3431A7956721}" type="parTrans" cxnId="{D56F2B3B-7DBD-4A70-AA93-061D8EFA818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BF0CFFD-4F5F-4280-9429-B7592FE7DE80}" type="sibTrans" cxnId="{D56F2B3B-7DBD-4A70-AA93-061D8EFA818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AE687A8-97C1-425E-A9FC-4CBD2580EF05}">
      <dgm:prSet phldrT="[Text]" custT="1"/>
      <dgm:spPr/>
      <dgm:t>
        <a:bodyPr/>
        <a:lstStyle/>
        <a:p>
          <a:r>
            <a:rPr lang="en-GB" sz="1000" dirty="0">
              <a:solidFill>
                <a:schemeClr val="bg1"/>
              </a:solidFill>
            </a:rPr>
            <a:t>Airways Segmentation</a:t>
          </a:r>
          <a:br>
            <a:rPr lang="en-GB" sz="1000" dirty="0">
              <a:solidFill>
                <a:schemeClr val="bg1"/>
              </a:solidFill>
            </a:rPr>
          </a:br>
          <a:r>
            <a:rPr lang="en-GB" sz="1000" dirty="0">
              <a:solidFill>
                <a:schemeClr val="bg1"/>
              </a:solidFill>
            </a:rPr>
            <a:t>and </a:t>
          </a:r>
          <a:br>
            <a:rPr lang="en-GB" sz="1000" dirty="0">
              <a:solidFill>
                <a:schemeClr val="bg1"/>
              </a:solidFill>
            </a:rPr>
          </a:br>
          <a:r>
            <a:rPr lang="en-GB" sz="1000" dirty="0">
              <a:solidFill>
                <a:schemeClr val="bg1"/>
              </a:solidFill>
            </a:rPr>
            <a:t>3D Reconstruction</a:t>
          </a:r>
          <a:endParaRPr lang="en-US" sz="1000" dirty="0">
            <a:solidFill>
              <a:schemeClr val="bg1"/>
            </a:solidFill>
          </a:endParaRPr>
        </a:p>
      </dgm:t>
    </dgm:pt>
    <dgm:pt modelId="{B993F689-EF70-48A3-9B26-55605BE1C2F2}" type="parTrans" cxnId="{E5530D9F-9BF0-4759-A40B-1DAA5068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AFCE249-988A-4944-931F-0E773CBCC009}" type="sibTrans" cxnId="{E5530D9F-9BF0-4759-A40B-1DAA5068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E83D0B1-D3C6-44AE-81B7-6596E5EA7190}">
      <dgm:prSet phldrT="[Text]" custT="1"/>
      <dgm:spPr/>
      <dgm:t>
        <a:bodyPr/>
        <a:lstStyle/>
        <a:p>
          <a:r>
            <a:rPr lang="en-GB" sz="1000" dirty="0">
              <a:solidFill>
                <a:schemeClr val="bg1"/>
              </a:solidFill>
            </a:rPr>
            <a:t>Lung Segmentation and </a:t>
          </a:r>
          <a:br>
            <a:rPr lang="en-GB" sz="1000" dirty="0">
              <a:solidFill>
                <a:schemeClr val="bg1"/>
              </a:solidFill>
            </a:rPr>
          </a:br>
          <a:r>
            <a:rPr lang="en-GB" sz="1000" dirty="0">
              <a:solidFill>
                <a:schemeClr val="bg1"/>
              </a:solidFill>
            </a:rPr>
            <a:t>3D Reconstruction</a:t>
          </a:r>
          <a:endParaRPr lang="en-US" sz="1000" dirty="0">
            <a:solidFill>
              <a:schemeClr val="bg1"/>
            </a:solidFill>
          </a:endParaRPr>
        </a:p>
      </dgm:t>
    </dgm:pt>
    <dgm:pt modelId="{5883845F-7F1F-4726-82B2-A44DE2AB494E}" type="parTrans" cxnId="{9A12D8A6-E74F-4F3B-B2A9-F9D27375416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E727E7F-D554-420E-8638-90447D214DEB}" type="sibTrans" cxnId="{9A12D8A6-E74F-4F3B-B2A9-F9D27375416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D9398F6-E680-4943-9CB7-17FC61498A6B}">
      <dgm:prSet phldrT="[Text]" phldr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0C692C39-44EF-4EB8-A808-01AD4FF9494F}" type="sibTrans" cxnId="{81E0183F-F3FA-4DDF-BA71-76483C0FEF0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EC488AA-353C-4C6B-B57B-2C0BB3840D85}" type="parTrans" cxnId="{81E0183F-F3FA-4DDF-BA71-76483C0FEF0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0FBC62B-2E28-4C7C-8183-37043C1B22E2}" type="pres">
      <dgm:prSet presAssocID="{3FF096AA-C5EE-410A-9F0A-15D7634320B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AD68D1C-C708-498C-80F6-ECD2F9BF71F6}" type="pres">
      <dgm:prSet presAssocID="{0D9398F6-E680-4943-9CB7-17FC61498A6B}" presName="centerShape" presStyleLbl="node0" presStyleIdx="0" presStyleCnt="1" custLinFactNeighborX="32569" custLinFactNeighborY="-22628"/>
      <dgm:spPr/>
    </dgm:pt>
    <dgm:pt modelId="{578A428A-55D0-49FE-815A-B3D848902ABF}" type="pres">
      <dgm:prSet presAssocID="{C850031E-19AA-464A-9AEF-3431A7956721}" presName="parTrans" presStyleLbl="bgSibTrans2D1" presStyleIdx="0" presStyleCnt="3"/>
      <dgm:spPr/>
    </dgm:pt>
    <dgm:pt modelId="{5D24923F-1570-49B3-8344-A87B33727132}" type="pres">
      <dgm:prSet presAssocID="{CE0D8BDD-E105-4D23-91C7-10601829F22D}" presName="node" presStyleLbl="node1" presStyleIdx="0" presStyleCnt="3" custScaleX="97260" custScaleY="63680" custRadScaleRad="66622" custRadScaleInc="-98397">
        <dgm:presLayoutVars>
          <dgm:bulletEnabled val="1"/>
        </dgm:presLayoutVars>
      </dgm:prSet>
      <dgm:spPr/>
    </dgm:pt>
    <dgm:pt modelId="{1D9DBDDE-67C3-46D2-B41A-584C1733304A}" type="pres">
      <dgm:prSet presAssocID="{B993F689-EF70-48A3-9B26-55605BE1C2F2}" presName="parTrans" presStyleLbl="bgSibTrans2D1" presStyleIdx="1" presStyleCnt="3"/>
      <dgm:spPr/>
    </dgm:pt>
    <dgm:pt modelId="{90B3D05D-7911-410E-BA33-133EA6776C3D}" type="pres">
      <dgm:prSet presAssocID="{FAE687A8-97C1-425E-A9FC-4CBD2580EF05}" presName="node" presStyleLbl="node1" presStyleIdx="1" presStyleCnt="3" custScaleX="99645" custScaleY="69636" custRadScaleRad="76253" custRadScaleInc="-86501">
        <dgm:presLayoutVars>
          <dgm:bulletEnabled val="1"/>
        </dgm:presLayoutVars>
      </dgm:prSet>
      <dgm:spPr/>
    </dgm:pt>
    <dgm:pt modelId="{4478FF3B-3838-4829-AD33-6668E9DFD1B3}" type="pres">
      <dgm:prSet presAssocID="{5883845F-7F1F-4726-82B2-A44DE2AB494E}" presName="parTrans" presStyleLbl="bgSibTrans2D1" presStyleIdx="2" presStyleCnt="3"/>
      <dgm:spPr/>
    </dgm:pt>
    <dgm:pt modelId="{0DD9BBD2-5400-434D-B4C8-F863D450E27C}" type="pres">
      <dgm:prSet presAssocID="{DE83D0B1-D3C6-44AE-81B7-6596E5EA7190}" presName="node" presStyleLbl="node1" presStyleIdx="2" presStyleCnt="3" custScaleX="99241" custScaleY="62721" custRadScaleRad="131066" custRadScaleInc="-137197">
        <dgm:presLayoutVars>
          <dgm:bulletEnabled val="1"/>
        </dgm:presLayoutVars>
      </dgm:prSet>
      <dgm:spPr/>
    </dgm:pt>
  </dgm:ptLst>
  <dgm:cxnLst>
    <dgm:cxn modelId="{D56F2B3B-7DBD-4A70-AA93-061D8EFA8186}" srcId="{0D9398F6-E680-4943-9CB7-17FC61498A6B}" destId="{CE0D8BDD-E105-4D23-91C7-10601829F22D}" srcOrd="0" destOrd="0" parTransId="{C850031E-19AA-464A-9AEF-3431A7956721}" sibTransId="{0BF0CFFD-4F5F-4280-9429-B7592FE7DE80}"/>
    <dgm:cxn modelId="{81E0183F-F3FA-4DDF-BA71-76483C0FEF0C}" srcId="{3FF096AA-C5EE-410A-9F0A-15D7634320B8}" destId="{0D9398F6-E680-4943-9CB7-17FC61498A6B}" srcOrd="0" destOrd="0" parTransId="{AEC488AA-353C-4C6B-B57B-2C0BB3840D85}" sibTransId="{0C692C39-44EF-4EB8-A808-01AD4FF9494F}"/>
    <dgm:cxn modelId="{B8E6DE3F-FF17-40DA-AEA8-E92FEC749549}" type="presOf" srcId="{3FF096AA-C5EE-410A-9F0A-15D7634320B8}" destId="{40FBC62B-2E28-4C7C-8183-37043C1B22E2}" srcOrd="0" destOrd="0" presId="urn:microsoft.com/office/officeart/2005/8/layout/radial4"/>
    <dgm:cxn modelId="{81B0B343-3516-4713-BDAE-0707D0B6D2E0}" type="presOf" srcId="{5883845F-7F1F-4726-82B2-A44DE2AB494E}" destId="{4478FF3B-3838-4829-AD33-6668E9DFD1B3}" srcOrd="0" destOrd="0" presId="urn:microsoft.com/office/officeart/2005/8/layout/radial4"/>
    <dgm:cxn modelId="{220E4A6B-1806-4F41-8757-DA1554B48B6C}" type="presOf" srcId="{0D9398F6-E680-4943-9CB7-17FC61498A6B}" destId="{5AD68D1C-C708-498C-80F6-ECD2F9BF71F6}" srcOrd="0" destOrd="0" presId="urn:microsoft.com/office/officeart/2005/8/layout/radial4"/>
    <dgm:cxn modelId="{6977F250-8005-48F9-834F-D6CD9E5ECE41}" type="presOf" srcId="{CE0D8BDD-E105-4D23-91C7-10601829F22D}" destId="{5D24923F-1570-49B3-8344-A87B33727132}" srcOrd="0" destOrd="0" presId="urn:microsoft.com/office/officeart/2005/8/layout/radial4"/>
    <dgm:cxn modelId="{77994F7B-BFCF-4DA0-93C0-7C82446EEC1F}" type="presOf" srcId="{DE83D0B1-D3C6-44AE-81B7-6596E5EA7190}" destId="{0DD9BBD2-5400-434D-B4C8-F863D450E27C}" srcOrd="0" destOrd="0" presId="urn:microsoft.com/office/officeart/2005/8/layout/radial4"/>
    <dgm:cxn modelId="{E5530D9F-9BF0-4759-A40B-1DAA50686CDC}" srcId="{0D9398F6-E680-4943-9CB7-17FC61498A6B}" destId="{FAE687A8-97C1-425E-A9FC-4CBD2580EF05}" srcOrd="1" destOrd="0" parTransId="{B993F689-EF70-48A3-9B26-55605BE1C2F2}" sibTransId="{6AFCE249-988A-4944-931F-0E773CBCC009}"/>
    <dgm:cxn modelId="{9A12D8A6-E74F-4F3B-B2A9-F9D273754167}" srcId="{0D9398F6-E680-4943-9CB7-17FC61498A6B}" destId="{DE83D0B1-D3C6-44AE-81B7-6596E5EA7190}" srcOrd="2" destOrd="0" parTransId="{5883845F-7F1F-4726-82B2-A44DE2AB494E}" sibTransId="{2E727E7F-D554-420E-8638-90447D214DEB}"/>
    <dgm:cxn modelId="{43F670B5-2AB4-47A6-AF1A-680CE2AEC624}" type="presOf" srcId="{C850031E-19AA-464A-9AEF-3431A7956721}" destId="{578A428A-55D0-49FE-815A-B3D848902ABF}" srcOrd="0" destOrd="0" presId="urn:microsoft.com/office/officeart/2005/8/layout/radial4"/>
    <dgm:cxn modelId="{BDBB9ED0-2592-4487-A004-065653E8E9D7}" type="presOf" srcId="{FAE687A8-97C1-425E-A9FC-4CBD2580EF05}" destId="{90B3D05D-7911-410E-BA33-133EA6776C3D}" srcOrd="0" destOrd="0" presId="urn:microsoft.com/office/officeart/2005/8/layout/radial4"/>
    <dgm:cxn modelId="{440D0BF8-939A-45D5-9745-F6DB757CD744}" type="presOf" srcId="{B993F689-EF70-48A3-9B26-55605BE1C2F2}" destId="{1D9DBDDE-67C3-46D2-B41A-584C1733304A}" srcOrd="0" destOrd="0" presId="urn:microsoft.com/office/officeart/2005/8/layout/radial4"/>
    <dgm:cxn modelId="{32136060-2390-4602-84CA-631A7491F53F}" type="presParOf" srcId="{40FBC62B-2E28-4C7C-8183-37043C1B22E2}" destId="{5AD68D1C-C708-498C-80F6-ECD2F9BF71F6}" srcOrd="0" destOrd="0" presId="urn:microsoft.com/office/officeart/2005/8/layout/radial4"/>
    <dgm:cxn modelId="{8787401C-22E0-43C7-87F2-BC59200459C5}" type="presParOf" srcId="{40FBC62B-2E28-4C7C-8183-37043C1B22E2}" destId="{578A428A-55D0-49FE-815A-B3D848902ABF}" srcOrd="1" destOrd="0" presId="urn:microsoft.com/office/officeart/2005/8/layout/radial4"/>
    <dgm:cxn modelId="{FB769AEB-D63F-43E3-AD46-0DBF1BD47C2C}" type="presParOf" srcId="{40FBC62B-2E28-4C7C-8183-37043C1B22E2}" destId="{5D24923F-1570-49B3-8344-A87B33727132}" srcOrd="2" destOrd="0" presId="urn:microsoft.com/office/officeart/2005/8/layout/radial4"/>
    <dgm:cxn modelId="{DD1D4C86-D1E1-47EB-9CD9-0A9F2FD82505}" type="presParOf" srcId="{40FBC62B-2E28-4C7C-8183-37043C1B22E2}" destId="{1D9DBDDE-67C3-46D2-B41A-584C1733304A}" srcOrd="3" destOrd="0" presId="urn:microsoft.com/office/officeart/2005/8/layout/radial4"/>
    <dgm:cxn modelId="{86E7EAA5-93CE-4E2B-ABBE-986370958667}" type="presParOf" srcId="{40FBC62B-2E28-4C7C-8183-37043C1B22E2}" destId="{90B3D05D-7911-410E-BA33-133EA6776C3D}" srcOrd="4" destOrd="0" presId="urn:microsoft.com/office/officeart/2005/8/layout/radial4"/>
    <dgm:cxn modelId="{3F21C10B-8545-440F-886F-3AC6E681A622}" type="presParOf" srcId="{40FBC62B-2E28-4C7C-8183-37043C1B22E2}" destId="{4478FF3B-3838-4829-AD33-6668E9DFD1B3}" srcOrd="5" destOrd="0" presId="urn:microsoft.com/office/officeart/2005/8/layout/radial4"/>
    <dgm:cxn modelId="{A9C98F73-546E-4CF7-9615-F5B433611D44}" type="presParOf" srcId="{40FBC62B-2E28-4C7C-8183-37043C1B22E2}" destId="{0DD9BBD2-5400-434D-B4C8-F863D450E27C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D68D1C-C708-498C-80F6-ECD2F9BF71F6}">
      <dsp:nvSpPr>
        <dsp:cNvPr id="0" name=""/>
        <dsp:cNvSpPr/>
      </dsp:nvSpPr>
      <dsp:spPr>
        <a:xfrm>
          <a:off x="2435655" y="877879"/>
          <a:ext cx="1242307" cy="1242307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>
            <a:solidFill>
              <a:schemeClr val="bg1"/>
            </a:solidFill>
          </a:endParaRPr>
        </a:p>
      </dsp:txBody>
      <dsp:txXfrm>
        <a:off x="2617587" y="1059811"/>
        <a:ext cx="878443" cy="878443"/>
      </dsp:txXfrm>
    </dsp:sp>
    <dsp:sp modelId="{578A428A-55D0-49FE-815A-B3D848902ABF}">
      <dsp:nvSpPr>
        <dsp:cNvPr id="0" name=""/>
        <dsp:cNvSpPr/>
      </dsp:nvSpPr>
      <dsp:spPr>
        <a:xfrm rot="9007000">
          <a:off x="825305" y="2109980"/>
          <a:ext cx="1720493" cy="354057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24923F-1570-49B3-8344-A87B33727132}">
      <dsp:nvSpPr>
        <dsp:cNvPr id="0" name=""/>
        <dsp:cNvSpPr/>
      </dsp:nvSpPr>
      <dsp:spPr>
        <a:xfrm>
          <a:off x="365754" y="2414996"/>
          <a:ext cx="1147854" cy="6012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</a:rPr>
            <a:t>Nodule Detection, Segmentation, and 3D Reconstruction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383364" y="2432606"/>
        <a:ext cx="1112634" cy="566016"/>
      </dsp:txXfrm>
    </dsp:sp>
    <dsp:sp modelId="{1D9DBDDE-67C3-46D2-B41A-584C1733304A}">
      <dsp:nvSpPr>
        <dsp:cNvPr id="0" name=""/>
        <dsp:cNvSpPr/>
      </dsp:nvSpPr>
      <dsp:spPr>
        <a:xfrm rot="10849284">
          <a:off x="953684" y="1301891"/>
          <a:ext cx="1400598" cy="354057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B3D05D-7911-410E-BA33-133EA6776C3D}">
      <dsp:nvSpPr>
        <dsp:cNvPr id="0" name=""/>
        <dsp:cNvSpPr/>
      </dsp:nvSpPr>
      <dsp:spPr>
        <a:xfrm>
          <a:off x="365755" y="1140145"/>
          <a:ext cx="1176002" cy="657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</a:rPr>
            <a:t>Airways Segmentation</a:t>
          </a:r>
          <a:br>
            <a:rPr lang="en-GB" sz="1000" kern="1200" dirty="0">
              <a:solidFill>
                <a:schemeClr val="bg1"/>
              </a:solidFill>
            </a:rPr>
          </a:br>
          <a:r>
            <a:rPr lang="en-GB" sz="1000" kern="1200" dirty="0">
              <a:solidFill>
                <a:schemeClr val="bg1"/>
              </a:solidFill>
            </a:rPr>
            <a:t>and </a:t>
          </a:r>
          <a:br>
            <a:rPr lang="en-GB" sz="1000" kern="1200" dirty="0">
              <a:solidFill>
                <a:schemeClr val="bg1"/>
              </a:solidFill>
            </a:rPr>
          </a:br>
          <a:r>
            <a:rPr lang="en-GB" sz="1000" kern="1200" dirty="0">
              <a:solidFill>
                <a:schemeClr val="bg1"/>
              </a:solidFill>
            </a:rPr>
            <a:t>3D Reconstruction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385012" y="1159402"/>
        <a:ext cx="1137488" cy="618956"/>
      </dsp:txXfrm>
    </dsp:sp>
    <dsp:sp modelId="{4478FF3B-3838-4829-AD33-6668E9DFD1B3}">
      <dsp:nvSpPr>
        <dsp:cNvPr id="0" name=""/>
        <dsp:cNvSpPr/>
      </dsp:nvSpPr>
      <dsp:spPr>
        <a:xfrm rot="12576388">
          <a:off x="840269" y="545911"/>
          <a:ext cx="1701458" cy="354057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D9BBD2-5400-434D-B4C8-F863D450E27C}">
      <dsp:nvSpPr>
        <dsp:cNvPr id="0" name=""/>
        <dsp:cNvSpPr/>
      </dsp:nvSpPr>
      <dsp:spPr>
        <a:xfrm>
          <a:off x="365724" y="6554"/>
          <a:ext cx="1171234" cy="592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</a:rPr>
            <a:t>Lung Segmentation and </a:t>
          </a:r>
          <a:br>
            <a:rPr lang="en-GB" sz="1000" kern="1200" dirty="0">
              <a:solidFill>
                <a:schemeClr val="bg1"/>
              </a:solidFill>
            </a:rPr>
          </a:br>
          <a:r>
            <a:rPr lang="en-GB" sz="1000" kern="1200" dirty="0">
              <a:solidFill>
                <a:schemeClr val="bg1"/>
              </a:solidFill>
            </a:rPr>
            <a:t>3D Reconstruction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383068" y="23898"/>
        <a:ext cx="1136546" cy="5574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jpeg>
</file>

<file path=ppt/media/image7.png>
</file>

<file path=ppt/media/image8.png>
</file>

<file path=ppt/media/image9.png>
</file>

<file path=ppt/media/media1.m4a>
</file>

<file path=ppt/media/media2.m4a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04307a3c9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04307a3c9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307a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4307a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04307a3c94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04307a3c94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04307a3c9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04307a3c9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Lung nodules are evaluated by their </a:t>
            </a:r>
            <a:r>
              <a:rPr lang="en-US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size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shape/borders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composition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Size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Small: Less than 6mm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Medium: 6 to 8mm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Large: Greater than 8mm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Shape: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Benign nodules tend to have smooth or round margins (borders or edges). Cancerous nodules often have borders that are uneven, jagged or poorly defined.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Composition: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Calcified nodules contain calcium and are easily seen because they are high in density. Calcium deposits in nodules may occur after a lung infection. These are usually benign.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Non-calcified nodules are often caused by past infection or inflammation. These may appear as either solid or non-solid</a:t>
            </a:r>
          </a:p>
          <a:p>
            <a:pPr marL="1143000" lvl="2" indent="-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Solid: The radiologist may describe it as a “soft tissue density” or “soft tissue attenuation.”</a:t>
            </a:r>
          </a:p>
          <a:p>
            <a:pPr marL="1143000" lvl="2" indent="-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Non-solid:</a:t>
            </a:r>
          </a:p>
          <a:p>
            <a:pPr marL="1600200" lvl="3" indent="-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Ground glass opacity (GGO). GGO is a hazy area of faintly increased density. Think of it as a window with fingerprints in it. You can still see through, but everything is just a little </a:t>
            </a:r>
            <a:r>
              <a:rPr lang="en-US" sz="14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fuzzy</a:t>
            </a: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. These nodules tend to be benign</a:t>
            </a:r>
          </a:p>
          <a:p>
            <a:pPr marL="1600200" lvl="3" indent="-22860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Part solid. This type of nodule is a mix of solid density and ground glass density parts.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04307a3c9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04307a3c9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4307a3c9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4307a3c94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3781a91c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3781a91c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3781a91c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3781a91c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237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04307a3c9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04307a3c9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4307a3c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4307a3c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307a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4307a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817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307a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4307a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860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307a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4307a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208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4307a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4307a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3796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0.png"/><Relationship Id="rId5" Type="http://schemas.openxmlformats.org/officeDocument/2006/relationships/hyperlink" Target="https://wiki.cancerimagingarchive.net/pages/viewpage.action?pageId=1966254" TargetMode="External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g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3000"/>
              <a:t>A Novel Application of Computer Vision and Machine Learning for Three-Dimensional Reconstruction of Lung Anatomy and Pathology</a:t>
            </a:r>
            <a:endParaRPr sz="3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080"/>
              <a:t>Done By: Bardh Rushiti</a:t>
            </a:r>
            <a:endParaRPr sz="208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080"/>
              <a:t>Mentored By: Dr. Thomas Kinsman</a:t>
            </a:r>
            <a:endParaRPr sz="208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4350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280"/>
              <a:t>RIT, 2023</a:t>
            </a:r>
            <a:endParaRPr sz="128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8017D79-EEDE-8EB1-858C-10704D0EF4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31250" t="-108203" r="-231250" b="-108203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82"/>
    </mc:Choice>
    <mc:Fallback>
      <p:transition spd="slow" advTm="23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Obstacles of current methods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Low inter-observer (oncolog) agreement for malignant nodule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High rate of false negatives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Long time for manual inspection of CT Scans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Dependence of radiologists’ expertise and subjective interpretation (bias)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058550" y="1152475"/>
            <a:ext cx="264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 Airways</a:t>
            </a:r>
            <a:endParaRPr u="sng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endParaRPr u="sng" dirty="0"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5805400" y="1152475"/>
            <a:ext cx="264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 Nodules</a:t>
            </a:r>
            <a:endParaRPr dirty="0"/>
          </a:p>
          <a:p>
            <a:pPr marL="457200" lvl="0" indent="-292100" algn="l" rtl="0"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" sz="1000" dirty="0"/>
              <a:t>Approach it as an end-to-end multi-task learning problem</a:t>
            </a:r>
          </a:p>
          <a:p>
            <a:pPr marL="457200" lvl="0" indent="-292100" algn="l" rtl="0"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 sz="1000" dirty="0"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975" y="3527146"/>
            <a:ext cx="1227550" cy="122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64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Lungs </a:t>
            </a:r>
            <a:endParaRPr u="sng" dirty="0"/>
          </a:p>
          <a:p>
            <a:pPr marL="457200" lvl="0" indent="-292100" algn="l" rtl="0"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" sz="1000" dirty="0"/>
              <a:t>Image pre-processing with classical vision techniques like contrast enhancement, thresholding, morphological operations, etc.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 dirty="0"/>
              <a:t>Region of interest identification for finding the body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 dirty="0"/>
              <a:t>Inversion and watershed segmentation 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 dirty="0"/>
              <a:t>3D Reconstruction</a:t>
            </a:r>
            <a:endParaRPr sz="10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B7558-6B27-DA13-6B50-175ADCA8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Methodology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14466-BF9D-5390-D19F-697162E36C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74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B7558-6B27-DA13-6B50-175ADCA8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Methodology – Pulmonary Nodule Detection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14466-BF9D-5390-D19F-697162E36C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[8-10] have shown a multitude of approaches that have shown state-of-the-art performance</a:t>
            </a:r>
          </a:p>
          <a:p>
            <a:pPr lvl="1"/>
            <a:r>
              <a:rPr lang="en-GB" dirty="0"/>
              <a:t>Reduced false positives</a:t>
            </a:r>
          </a:p>
          <a:p>
            <a:pPr lvl="1"/>
            <a:r>
              <a:rPr lang="en-US" dirty="0"/>
              <a:t>Highly accurate detection</a:t>
            </a:r>
          </a:p>
          <a:p>
            <a:pPr lvl="1"/>
            <a:r>
              <a:rPr lang="en-US" dirty="0"/>
              <a:t>Highly accurate segmentation</a:t>
            </a:r>
          </a:p>
          <a:p>
            <a:r>
              <a:rPr lang="en-US" dirty="0"/>
              <a:t>Explore neural network architecture configuration for 3D-CNN and multi-task learning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81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Data and Labels -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The Lung Image Database Consortium</a:t>
            </a:r>
            <a:r>
              <a:rPr lang="en" dirty="0"/>
              <a:t> (LIDC) </a:t>
            </a:r>
          </a:p>
          <a:p>
            <a:pPr lvl="1" indent="-342900">
              <a:buSzPts val="1800"/>
              <a:buChar char="●"/>
            </a:pPr>
            <a:r>
              <a:rPr lang="en" dirty="0"/>
              <a:t>1018 patients, with &gt; 100GB of labeled data</a:t>
            </a:r>
          </a:p>
          <a:p>
            <a:pPr lvl="1" indent="-342900">
              <a:buSzPts val="1800"/>
              <a:buChar char="●"/>
            </a:pPr>
            <a:r>
              <a:rPr lang="en" dirty="0"/>
              <a:t>4 radiologist</a:t>
            </a:r>
          </a:p>
          <a:p>
            <a:pPr lvl="1" indent="-342900">
              <a:buSzPts val="1800"/>
              <a:buChar char="●"/>
            </a:pPr>
            <a:r>
              <a:rPr lang="en-GB" dirty="0"/>
              <a:t>&gt; 600 lung nodules</a:t>
            </a:r>
          </a:p>
          <a:p>
            <a:r>
              <a:rPr lang="en-GB" dirty="0"/>
              <a:t>Tools:</a:t>
            </a:r>
          </a:p>
          <a:p>
            <a:pPr lvl="1"/>
            <a:r>
              <a:rPr lang="en-GB" dirty="0"/>
              <a:t>Python for visualizations (Matplotlib)</a:t>
            </a:r>
          </a:p>
          <a:p>
            <a:pPr lvl="1"/>
            <a:r>
              <a:rPr lang="en-GB" dirty="0"/>
              <a:t>C++ for processing (with API available for Python)</a:t>
            </a:r>
          </a:p>
          <a:p>
            <a:pPr lvl="1"/>
            <a:r>
              <a:rPr lang="en-GB" dirty="0" err="1"/>
              <a:t>PyTorch</a:t>
            </a:r>
            <a:r>
              <a:rPr lang="en-GB" dirty="0"/>
              <a:t> for model training and evaluation</a:t>
            </a:r>
          </a:p>
          <a:p>
            <a:pPr lvl="1"/>
            <a:endParaRPr dirty="0"/>
          </a:p>
        </p:txBody>
      </p:sp>
      <p:pic>
        <p:nvPicPr>
          <p:cNvPr id="2" name="gt_anim">
            <a:hlinkClick r:id="" action="ppaction://media"/>
            <a:extLst>
              <a:ext uri="{FF2B5EF4-FFF2-40B4-BE49-F238E27FC236}">
                <a16:creationId xmlns:a16="http://schemas.microsoft.com/office/drawing/2014/main" id="{96901C2D-68C8-69EB-6332-7ACBA009C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80100" y="1727200"/>
            <a:ext cx="2533650" cy="1689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of Nodules Malignancy</a:t>
            </a:r>
            <a:endParaRPr dirty="0"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Risk of nodule malignancy: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dirty="0"/>
              <a:t>Size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dirty="0"/>
              <a:t>Shape irregularities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dirty="0"/>
              <a:t>Proximity to pulmonary airways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dirty="0"/>
              <a:t>Composition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Milestones: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Milestone 1: Lung Segmentation and 3-Dimensional Reconstruction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Milestone 2: Airways Segmentation and 3-Dimensional Reconstruction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(After break) Milestone 3: Nodule Detection, Segmentation and 3-Dimensional Reconstruction</a:t>
            </a:r>
            <a:br>
              <a:rPr lang="en" dirty="0"/>
            </a:b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Milestone 4: Put everything in an interactive visualization program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36" name="Google Shape;13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56C97-6C17-57B1-2DC2-8EEB1B37A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Useful 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D670E-2DFA-0EEB-1BCF-BDD2733454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"Three-dimensional pulmonary imaging by computed tomography," by Sundaram et al., Radiology, 1983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"Semi-automated segmentation of lung regions in CT images," by Yan et al., Medical Image Analysis, 2005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"Automated lung segmentation in CT images using a supervised classification approach," by Castillo et al., Medical Image Analysis, 2008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"Pulmonary airway tree extraction and morphometric analysis from CT images," by </a:t>
            </a:r>
            <a:r>
              <a:rPr lang="en-US" dirty="0" err="1"/>
              <a:t>Henschke</a:t>
            </a:r>
            <a:r>
              <a:rPr lang="en-US" dirty="0"/>
              <a:t> et al., Radiology, 2003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"Automatic Segmentation of Airway Tree Structures in CT Images" by Willems et al. (2010)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"A Hybrid Model for Airway Segmentation in CT Images" by Ge et al. (2010)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"Automatic Airway Tree Segmentation using 3D Convolutional Neural Networks" by </a:t>
            </a:r>
            <a:r>
              <a:rPr lang="en-US" dirty="0" err="1"/>
              <a:t>Shuo</a:t>
            </a:r>
            <a:r>
              <a:rPr lang="en-US" dirty="0"/>
              <a:t> Han et al. (2018)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"Computer-aided detection of lung nodules on CT scans: a comparative study" by </a:t>
            </a:r>
            <a:r>
              <a:rPr lang="en-US" dirty="0" err="1"/>
              <a:t>Armato</a:t>
            </a:r>
            <a:r>
              <a:rPr lang="en-US" dirty="0"/>
              <a:t> et al. (2011)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"Deep convolutional neural networks for computer-aided detection: CNN architectures, dataset characteristics and transfer learning" by Zhang et al. (2017)</a:t>
            </a:r>
          </a:p>
          <a:p>
            <a:pPr marL="5016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"NoduleNet: A Deep Learning Framework for Automated Pulmonary Nodule Detection and Classification on CT Images" by Lee et al. (2019)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63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Utilize advanced computer vision and machine learning techniques for 3D reconstruction of lungs, airways, and potential lung nodules.</a:t>
            </a:r>
            <a:endParaRPr dirty="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6100" y="2571741"/>
            <a:ext cx="1958574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54500" y="2571750"/>
            <a:ext cx="185142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3184675" y="3120422"/>
            <a:ext cx="369900" cy="1503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5405925" y="3149059"/>
            <a:ext cx="369900" cy="1503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pic>
        <p:nvPicPr>
          <p:cNvPr id="2" name="Picture 1" descr="A close-up of some jellyfish&#10;&#10;Description automatically generated with medium confidence">
            <a:extLst>
              <a:ext uri="{FF2B5EF4-FFF2-40B4-BE49-F238E27FC236}">
                <a16:creationId xmlns:a16="http://schemas.microsoft.com/office/drawing/2014/main" id="{5BE8AED3-61B8-C25A-301A-C2E3B005B6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5750" y="2518721"/>
            <a:ext cx="1958575" cy="135794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BD6996A-EA4D-6EDD-12A2-8FDDD3B5E2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9"/>
    </mc:Choice>
    <mc:Fallback>
      <p:transition spd="slow" advTm="18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5875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5C93D5C-0FF8-19E7-E4BC-B9775EBB3A75}"/>
              </a:ext>
            </a:extLst>
          </p:cNvPr>
          <p:cNvGrpSpPr/>
          <p:nvPr/>
        </p:nvGrpSpPr>
        <p:grpSpPr>
          <a:xfrm>
            <a:off x="709205" y="1490296"/>
            <a:ext cx="7865119" cy="3131038"/>
            <a:chOff x="391571" y="1490296"/>
            <a:chExt cx="7865119" cy="3131038"/>
          </a:xfrm>
        </p:grpSpPr>
        <p:pic>
          <p:nvPicPr>
            <p:cNvPr id="64" name="Google Shape;64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1571" y="2418101"/>
              <a:ext cx="1851425" cy="1304925"/>
            </a:xfrm>
            <a:prstGeom prst="rect">
              <a:avLst/>
            </a:prstGeom>
            <a:noFill/>
            <a:ln>
              <a:noFill/>
            </a:ln>
          </p:spPr>
        </p:pic>
        <p:graphicFrame>
          <p:nvGraphicFramePr>
            <p:cNvPr id="4" name="Diagram 3">
              <a:extLst>
                <a:ext uri="{FF2B5EF4-FFF2-40B4-BE49-F238E27FC236}">
                  <a16:creationId xmlns:a16="http://schemas.microsoft.com/office/drawing/2014/main" id="{810267BC-90E3-C264-88E3-6437FF7E9EB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66992366"/>
                </p:ext>
              </p:extLst>
            </p:nvPr>
          </p:nvGraphicFramePr>
          <p:xfrm>
            <a:off x="3701560" y="1490296"/>
            <a:ext cx="3936023" cy="313103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37F75639-9177-A8C5-316E-C3741769918D}"/>
                </a:ext>
              </a:extLst>
            </p:cNvPr>
            <p:cNvSpPr/>
            <p:nvPr/>
          </p:nvSpPr>
          <p:spPr>
            <a:xfrm rot="19908989">
              <a:off x="2390418" y="2162247"/>
              <a:ext cx="1701094" cy="3341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4F026DAB-8784-6493-31FF-E6110A688455}"/>
                </a:ext>
              </a:extLst>
            </p:cNvPr>
            <p:cNvSpPr/>
            <p:nvPr/>
          </p:nvSpPr>
          <p:spPr>
            <a:xfrm>
              <a:off x="2520876" y="2827065"/>
              <a:ext cx="1435107" cy="3412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683BE720-617B-6B2F-95D9-8357E67120D5}"/>
                </a:ext>
              </a:extLst>
            </p:cNvPr>
            <p:cNvSpPr/>
            <p:nvPr/>
          </p:nvSpPr>
          <p:spPr>
            <a:xfrm rot="1800000">
              <a:off x="2381936" y="3530916"/>
              <a:ext cx="1701094" cy="3341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 descr="A close-up of some jellyfish&#10;&#10;Description automatically generated with medium confidence">
              <a:extLst>
                <a:ext uri="{FF2B5EF4-FFF2-40B4-BE49-F238E27FC236}">
                  <a16:creationId xmlns:a16="http://schemas.microsoft.com/office/drawing/2014/main" id="{284D491F-B35B-5C90-ADC6-9F1A27274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42002" y="2343339"/>
              <a:ext cx="2014688" cy="1396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9870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Early detection is </a:t>
            </a:r>
            <a:r>
              <a:rPr lang="en" b="1" dirty="0"/>
              <a:t>crucial for improving patient outcomes </a:t>
            </a:r>
            <a:r>
              <a:rPr lang="en" dirty="0"/>
              <a:t>in lung cancer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Current methods </a:t>
            </a:r>
            <a:r>
              <a:rPr lang="en-US" dirty="0"/>
              <a:t>are</a:t>
            </a:r>
            <a:r>
              <a:rPr lang="en" dirty="0"/>
              <a:t> </a:t>
            </a:r>
            <a:r>
              <a:rPr lang="en" b="1" dirty="0"/>
              <a:t>manual </a:t>
            </a:r>
            <a:r>
              <a:rPr lang="en" dirty="0"/>
              <a:t>and </a:t>
            </a:r>
            <a:r>
              <a:rPr lang="en" b="1" dirty="0"/>
              <a:t>time-consuming</a:t>
            </a:r>
            <a:r>
              <a:rPr lang="en" dirty="0"/>
              <a:t>, leading to low accuracy and efficiency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/>
              <a:t>Improve preoperative planning and simplify complex procedure by </a:t>
            </a:r>
            <a:r>
              <a:rPr lang="en-US" b="1" dirty="0"/>
              <a:t>enhancing the surgeon’s knowledge </a:t>
            </a:r>
            <a:r>
              <a:rPr lang="en-US" dirty="0"/>
              <a:t>of the patient’s specific anatomy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To analyze nodule size, shape, location, and proximity to airways for signs of malignancy.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To improve the accuracy and efficiency of lung nodule detection through image pre-processing, feature extraction, and model training and evaluation.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To potentially improve the diagnostic capabilities of oncologists and patient outcomes by providing a more accurate and efficient method for lung nodule detection and lung and airway reconstruction.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3491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Lungs 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500" dirty="0"/>
          </a:p>
        </p:txBody>
      </p:sp>
      <p:sp>
        <p:nvSpPr>
          <p:cNvPr id="8" name="Google Shape;100;p19">
            <a:extLst>
              <a:ext uri="{FF2B5EF4-FFF2-40B4-BE49-F238E27FC236}">
                <a16:creationId xmlns:a16="http://schemas.microsoft.com/office/drawing/2014/main" id="{1CF0BA66-6BE6-0A26-DFFF-C976D903D68C}"/>
              </a:ext>
            </a:extLst>
          </p:cNvPr>
          <p:cNvSpPr txBox="1">
            <a:spLocks/>
          </p:cNvSpPr>
          <p:nvPr/>
        </p:nvSpPr>
        <p:spPr>
          <a:xfrm>
            <a:off x="3355597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Airways 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endParaRPr lang="en-US" sz="1500" dirty="0"/>
          </a:p>
        </p:txBody>
      </p:sp>
      <p:sp>
        <p:nvSpPr>
          <p:cNvPr id="9" name="Google Shape;100;p19">
            <a:extLst>
              <a:ext uri="{FF2B5EF4-FFF2-40B4-BE49-F238E27FC236}">
                <a16:creationId xmlns:a16="http://schemas.microsoft.com/office/drawing/2014/main" id="{7116B655-D54D-B58F-33A4-C2855D8E1D55}"/>
              </a:ext>
            </a:extLst>
          </p:cNvPr>
          <p:cNvSpPr txBox="1">
            <a:spLocks/>
          </p:cNvSpPr>
          <p:nvPr/>
        </p:nvSpPr>
        <p:spPr>
          <a:xfrm>
            <a:off x="6393188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Nodules 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060233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3491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Lungs 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[2] segments lungs using classical vision techniques like thresholding, morphological operation, region growing.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[3] segments lungs by using intensity and gradient features.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[4] uses CNN to segment out lungs region from non-lung regions.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[1] constructs the 3D model by using different angular positions of CT scan.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000" dirty="0"/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5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8766EB-9E4F-D7BA-0CDA-B942F7A61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85" y="3991025"/>
            <a:ext cx="2230129" cy="895307"/>
          </a:xfrm>
          <a:prstGeom prst="rect">
            <a:avLst/>
          </a:prstGeom>
        </p:spPr>
      </p:pic>
      <p:sp>
        <p:nvSpPr>
          <p:cNvPr id="8" name="Google Shape;100;p19">
            <a:extLst>
              <a:ext uri="{FF2B5EF4-FFF2-40B4-BE49-F238E27FC236}">
                <a16:creationId xmlns:a16="http://schemas.microsoft.com/office/drawing/2014/main" id="{1CF0BA66-6BE6-0A26-DFFF-C976D903D68C}"/>
              </a:ext>
            </a:extLst>
          </p:cNvPr>
          <p:cNvSpPr txBox="1">
            <a:spLocks/>
          </p:cNvSpPr>
          <p:nvPr/>
        </p:nvSpPr>
        <p:spPr>
          <a:xfrm>
            <a:off x="3355597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Airways </a:t>
            </a:r>
          </a:p>
          <a:p>
            <a:pPr marL="165100" indent="0">
              <a:lnSpc>
                <a:spcPct val="100000"/>
              </a:lnSpc>
              <a:spcBef>
                <a:spcPts val="1200"/>
              </a:spcBef>
              <a:buSzPts val="1000"/>
              <a:buNone/>
            </a:pPr>
            <a:endParaRPr lang="en-US" sz="1500" dirty="0"/>
          </a:p>
        </p:txBody>
      </p:sp>
      <p:sp>
        <p:nvSpPr>
          <p:cNvPr id="9" name="Google Shape;100;p19">
            <a:extLst>
              <a:ext uri="{FF2B5EF4-FFF2-40B4-BE49-F238E27FC236}">
                <a16:creationId xmlns:a16="http://schemas.microsoft.com/office/drawing/2014/main" id="{7116B655-D54D-B58F-33A4-C2855D8E1D55}"/>
              </a:ext>
            </a:extLst>
          </p:cNvPr>
          <p:cNvSpPr txBox="1">
            <a:spLocks/>
          </p:cNvSpPr>
          <p:nvPr/>
        </p:nvSpPr>
        <p:spPr>
          <a:xfrm>
            <a:off x="6393188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Nodules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A3563E-1D08-5643-298B-73AA9E454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294" y="3991024"/>
            <a:ext cx="1591657" cy="89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5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3491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Lungs 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[2] segments lungs using classical vision techniques like thresholding, morphological operation, region growing.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[3] segments lungs by using intensity and gradient features.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[4] uses CNN to segment out lungs region from non-lung regions.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[1] constructs the 3D model by using different angular positions of CT scan.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000" dirty="0"/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5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8766EB-9E4F-D7BA-0CDA-B942F7A61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85" y="3991025"/>
            <a:ext cx="2230129" cy="895307"/>
          </a:xfrm>
          <a:prstGeom prst="rect">
            <a:avLst/>
          </a:prstGeom>
        </p:spPr>
      </p:pic>
      <p:sp>
        <p:nvSpPr>
          <p:cNvPr id="8" name="Google Shape;100;p19">
            <a:extLst>
              <a:ext uri="{FF2B5EF4-FFF2-40B4-BE49-F238E27FC236}">
                <a16:creationId xmlns:a16="http://schemas.microsoft.com/office/drawing/2014/main" id="{1CF0BA66-6BE6-0A26-DFFF-C976D903D68C}"/>
              </a:ext>
            </a:extLst>
          </p:cNvPr>
          <p:cNvSpPr txBox="1">
            <a:spLocks/>
          </p:cNvSpPr>
          <p:nvPr/>
        </p:nvSpPr>
        <p:spPr>
          <a:xfrm>
            <a:off x="3355597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Airways 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[5] use a combination of morphological operation and level set methods to 3D reconstruct pulmonary airways.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[6] use a combination of deformable model and region-based active contour model.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[7] uses models the airway trees as graph-based problem.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endParaRPr lang="en-US" sz="1500" dirty="0"/>
          </a:p>
        </p:txBody>
      </p:sp>
      <p:sp>
        <p:nvSpPr>
          <p:cNvPr id="9" name="Google Shape;100;p19">
            <a:extLst>
              <a:ext uri="{FF2B5EF4-FFF2-40B4-BE49-F238E27FC236}">
                <a16:creationId xmlns:a16="http://schemas.microsoft.com/office/drawing/2014/main" id="{7116B655-D54D-B58F-33A4-C2855D8E1D55}"/>
              </a:ext>
            </a:extLst>
          </p:cNvPr>
          <p:cNvSpPr txBox="1">
            <a:spLocks/>
          </p:cNvSpPr>
          <p:nvPr/>
        </p:nvSpPr>
        <p:spPr>
          <a:xfrm>
            <a:off x="6393188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Nodules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79EB3-54DD-16A3-B042-EDACA27FE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151" y="4015236"/>
            <a:ext cx="1643803" cy="87109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BA3563E-1D08-5643-298B-73AA9E454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6294" y="3991024"/>
            <a:ext cx="1591657" cy="89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22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3491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Lungs 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[2] segments lungs using classical vision techniques like thresholding, morphological operation, region growing.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[3] segments lungs by using intensity and gradient features.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[4] uses CNN to segment out lungs region from non-lung regions.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r>
              <a:rPr lang="en-US" sz="1000" dirty="0"/>
              <a:t>[1] constructs the 3D model by using different angular positions of CT scan.</a:t>
            </a: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000" dirty="0"/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Char char="●"/>
            </a:pPr>
            <a:endParaRPr lang="en-US" sz="15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8766EB-9E4F-D7BA-0CDA-B942F7A61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685" y="3991025"/>
            <a:ext cx="2230129" cy="895307"/>
          </a:xfrm>
          <a:prstGeom prst="rect">
            <a:avLst/>
          </a:prstGeom>
        </p:spPr>
      </p:pic>
      <p:sp>
        <p:nvSpPr>
          <p:cNvPr id="8" name="Google Shape;100;p19">
            <a:extLst>
              <a:ext uri="{FF2B5EF4-FFF2-40B4-BE49-F238E27FC236}">
                <a16:creationId xmlns:a16="http://schemas.microsoft.com/office/drawing/2014/main" id="{1CF0BA66-6BE6-0A26-DFFF-C976D903D68C}"/>
              </a:ext>
            </a:extLst>
          </p:cNvPr>
          <p:cNvSpPr txBox="1">
            <a:spLocks/>
          </p:cNvSpPr>
          <p:nvPr/>
        </p:nvSpPr>
        <p:spPr>
          <a:xfrm>
            <a:off x="3355597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Airways 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[5] use a combination of morphological operation and level set methods to 3D reconstruct pulmonary airways.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[6] use a combination of deformable model and region-based active contour model.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[7] uses models the airway trees as graph-based problem.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endParaRPr lang="en-US" sz="1500" dirty="0"/>
          </a:p>
        </p:txBody>
      </p:sp>
      <p:sp>
        <p:nvSpPr>
          <p:cNvPr id="9" name="Google Shape;100;p19">
            <a:extLst>
              <a:ext uri="{FF2B5EF4-FFF2-40B4-BE49-F238E27FC236}">
                <a16:creationId xmlns:a16="http://schemas.microsoft.com/office/drawing/2014/main" id="{7116B655-D54D-B58F-33A4-C2855D8E1D55}"/>
              </a:ext>
            </a:extLst>
          </p:cNvPr>
          <p:cNvSpPr txBox="1">
            <a:spLocks/>
          </p:cNvSpPr>
          <p:nvPr/>
        </p:nvSpPr>
        <p:spPr>
          <a:xfrm>
            <a:off x="6393188" y="1152475"/>
            <a:ext cx="2834912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n" u="sng" dirty="0"/>
              <a:t>Nodules 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[8] a comparison of several computer-aided detection (CAD) methods for lung nodules on CT scans.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[9] use of deep convolutional neural networks (CNNs) for computer-aided detection and highlights the importance of dataset characteristics and transfer learning for improving performance.</a:t>
            </a:r>
          </a:p>
          <a:p>
            <a:pPr indent="-292100">
              <a:lnSpc>
                <a:spcPct val="100000"/>
              </a:lnSpc>
              <a:spcBef>
                <a:spcPts val="1200"/>
              </a:spcBef>
              <a:buSzPts val="1000"/>
            </a:pPr>
            <a:r>
              <a:rPr lang="en-US" sz="1000" dirty="0"/>
              <a:t>[10] utilizes a 3D CNN multi-task-learning framework for automated pulmonary nodule detection and classification on CT images.</a:t>
            </a: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679EB3-54DD-16A3-B042-EDACA27FE3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1151" y="4015236"/>
            <a:ext cx="1643803" cy="871096"/>
          </a:xfrm>
          <a:prstGeom prst="rect">
            <a:avLst/>
          </a:prstGeom>
        </p:spPr>
      </p:pic>
      <p:pic>
        <p:nvPicPr>
          <p:cNvPr id="11" name="3D Nodule Reconstruction">
            <a:hlinkClick r:id="" action="ppaction://media"/>
            <a:extLst>
              <a:ext uri="{FF2B5EF4-FFF2-40B4-BE49-F238E27FC236}">
                <a16:creationId xmlns:a16="http://schemas.microsoft.com/office/drawing/2014/main" id="{2ED16256-CC77-96AB-08EA-137BBF191C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51700" y="3860459"/>
            <a:ext cx="1189140" cy="12301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8C15380-2C60-D826-6CAE-091A672C7B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6294" y="3991024"/>
            <a:ext cx="1591657" cy="89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9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928</TotalTime>
  <Words>1197</Words>
  <Application>Microsoft Office PowerPoint</Application>
  <PresentationFormat>On-screen Show (16:9)</PresentationFormat>
  <Paragraphs>123</Paragraphs>
  <Slides>18</Slides>
  <Notes>15</Notes>
  <HiddenSlides>1</HiddenSlides>
  <MMClips>4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A Novel Application of Computer Vision and Machine Learning for Three-Dimensional Reconstruction of Lung Anatomy and Pathology</vt:lpstr>
      <vt:lpstr>Overview</vt:lpstr>
      <vt:lpstr>Overview</vt:lpstr>
      <vt:lpstr>Motivation</vt:lpstr>
      <vt:lpstr>Objective</vt:lpstr>
      <vt:lpstr>Background</vt:lpstr>
      <vt:lpstr>Background</vt:lpstr>
      <vt:lpstr>Background</vt:lpstr>
      <vt:lpstr>Background</vt:lpstr>
      <vt:lpstr>Obstacles of current methods</vt:lpstr>
      <vt:lpstr>Methodology</vt:lpstr>
      <vt:lpstr>Methodology</vt:lpstr>
      <vt:lpstr>Methodology – Pulmonary Nodule Detection</vt:lpstr>
      <vt:lpstr>Methodology</vt:lpstr>
      <vt:lpstr>Analysis of Nodules Malignancy</vt:lpstr>
      <vt:lpstr>Milestones:</vt:lpstr>
      <vt:lpstr>Thank You!</vt:lpstr>
      <vt:lpstr>Useful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Novel Application of Computer Vision and Machine Learning for Three-Dimensional Reconstruction of Lung Anatomy and Pathology</dc:title>
  <cp:lastModifiedBy>Bardh Rushiti (RIT Student)</cp:lastModifiedBy>
  <cp:revision>5</cp:revision>
  <dcterms:modified xsi:type="dcterms:W3CDTF">2023-02-02T15:20:18Z</dcterms:modified>
</cp:coreProperties>
</file>